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4" r:id="rId5"/>
    <p:sldId id="259" r:id="rId6"/>
    <p:sldId id="261" r:id="rId7"/>
    <p:sldId id="262" r:id="rId8"/>
    <p:sldId id="266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617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642A4C-BE33-4292-BEFE-552B2AD5D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F94696-45E9-4DA8-8491-3DF42AC0D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A175A3-E5A3-42E3-B568-F13AB236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EA7421-5FE5-4F80-85DE-D00FF38F7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F4D631-630D-4CA3-8A07-5040A27B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15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6FCB8-7594-4BA9-B09A-7361D229B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8FB11D9-36EE-4D9B-8A0B-C450F1699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0D2648-452B-4112-8483-CB6688A5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68E3F4-1FFB-43A0-8053-CE678988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1677AE-EA4F-4D39-885E-3264C11B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847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78BB704-ACAC-4159-9202-8168F0939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3861D1-7093-4BD6-B6EF-27E2E2F0E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592700-F226-4509-9DF7-BB1F8CB6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984E00-CF0E-43EA-856D-098EC56F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14A923-9B86-486B-922C-C3B7FB84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526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F70BD-9E54-441D-B880-5620423E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1CDE87-3349-4D6D-860A-38583A73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161C8-CA1D-4D6D-8684-26D98D3B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83550A-225D-4FE7-8E9C-6DE320A1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2AD7B1-E343-4864-AAB5-1E713247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51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70927-9116-4A2C-9837-4F625B2AD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565643-826F-41A2-AE20-77C07D36A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9906DE-5DBC-4DF9-9D80-B7F6AE312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8C1882-FBCA-4CE6-992B-A9A8D88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0ED252-17F7-4280-9F9E-69BE782C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770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A99E1-4B2A-4914-B648-A0E04649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E13C26-028F-431C-A8A8-6A7B8CECC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646801-B4D3-4C4B-897E-DC25B8607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CFAA2CE-2187-4338-B4CE-5D1B8915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276F34-7453-4921-8B4A-38561253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C5AA583-69DF-4D80-8673-6AB64CD5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18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48E88C-C868-41B2-BEA9-21B76EE7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87A46F-7A8A-49A6-B6E0-ED088FA0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58BBAE-4489-4E0F-A0C8-9500AF3F1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E755307-B2A5-468C-A917-6C8DFCEF9E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A807380-7D16-4FE5-AB85-B4ECAE94B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8DDA3E7-ED2A-405B-85A8-5CE511726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E347411-AA00-4FF1-8946-C5729AB0B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DB4FD6B-78AE-44FB-87A3-02D54E63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61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2456F8-8BBE-4BD6-B459-8AC41667D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451499D-CEC3-4081-81A0-08179521C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38A8517-19AE-49D5-B2C9-B674D64E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0B2D34D-91E1-46A3-9CA7-701E2F15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178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B019798-B12B-495C-98CB-62578912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6E2F31-57DC-4165-BB30-B7C90E878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FBCFB3-4E5B-4314-8634-B6A804A8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99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219694-3D02-4E92-A079-D9EDA0BCE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A2FA13-DCAE-4B00-A7F3-CC8884F33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32449A-34D3-4DB5-A11A-A02F96B537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60B117-3E86-46A5-84F0-EC1E4E5C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273D853-8E15-4C46-9316-2FDBB6728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C4FBD94-DAF1-479F-917A-A6A375A76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254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C45BE-3806-425C-A182-B65C152EF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5DE3E8C-4B1F-43D9-862A-47D176683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5B1136A-9D0A-49E8-A62A-EF6E52C30F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81BC382-61F7-4CDC-9A61-5825CE29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322ED93-0190-4A27-BE45-33880440A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E39D02A-FFB2-4C65-B2E7-9457623B9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39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992114-9476-4A76-B543-5C653A117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815EA-9301-42C4-BD7A-07602F3C6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5BC04F6-DA91-4C4E-AE9D-7E0BA0A052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EC45D-7B43-4843-817B-69531D693A7A}" type="datetimeFigureOut">
              <a:rPr lang="nl-NL" smtClean="0"/>
              <a:t>8-4-2021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EBEB71A-E680-46DB-A653-117571C02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E72A34-A47E-4714-8E59-663F7FC4C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5E21-4EF3-411F-B9A4-1775BA4A4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748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8F84ED2-0C77-4177-970E-CEE30E3F4823}"/>
              </a:ext>
            </a:extLst>
          </p:cNvPr>
          <p:cNvSpPr txBox="1"/>
          <p:nvPr/>
        </p:nvSpPr>
        <p:spPr>
          <a:xfrm>
            <a:off x="2390775" y="714375"/>
            <a:ext cx="6251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5. Waarvoor methodisch handelen?</a:t>
            </a:r>
          </a:p>
          <a:p>
            <a:r>
              <a:rPr lang="nl-NL" sz="2400" dirty="0"/>
              <a:t>             Over doelen en doelgericht werken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25CA643-25C9-4A5B-9903-06C9548AE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114" y="1990724"/>
            <a:ext cx="7594778" cy="4572635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18B6113-E46B-4C26-89BB-408C66662BB4}"/>
              </a:ext>
            </a:extLst>
          </p:cNvPr>
          <p:cNvSpPr txBox="1"/>
          <p:nvPr/>
        </p:nvSpPr>
        <p:spPr>
          <a:xfrm>
            <a:off x="2984500" y="6040139"/>
            <a:ext cx="5986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Een doel geeft richting aan je handelen</a:t>
            </a:r>
          </a:p>
        </p:txBody>
      </p:sp>
    </p:spTree>
    <p:extLst>
      <p:ext uri="{BB962C8B-B14F-4D97-AF65-F5344CB8AC3E}">
        <p14:creationId xmlns:p14="http://schemas.microsoft.com/office/powerpoint/2010/main" val="168544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4BAC1CF-8330-498E-931E-AD200DFBF12F}"/>
              </a:ext>
            </a:extLst>
          </p:cNvPr>
          <p:cNvSpPr txBox="1"/>
          <p:nvPr/>
        </p:nvSpPr>
        <p:spPr>
          <a:xfrm>
            <a:off x="1879600" y="1041400"/>
            <a:ext cx="50048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b="1" dirty="0"/>
          </a:p>
          <a:p>
            <a:r>
              <a:rPr lang="nl-NL" sz="2400" b="1" dirty="0"/>
              <a:t>Lees bladzijde 66-70 in je theorieboek</a:t>
            </a:r>
          </a:p>
          <a:p>
            <a:endParaRPr lang="nl-NL" sz="2400" b="1" dirty="0"/>
          </a:p>
          <a:p>
            <a:r>
              <a:rPr lang="nl-NL" sz="2400" b="1" dirty="0"/>
              <a:t>Leer de begrippen:</a:t>
            </a:r>
          </a:p>
          <a:p>
            <a:r>
              <a:rPr lang="nl-NL" sz="2400" b="1" dirty="0"/>
              <a:t>Afdelingsdoel</a:t>
            </a:r>
          </a:p>
          <a:p>
            <a:r>
              <a:rPr lang="nl-NL" sz="2400" b="1" dirty="0"/>
              <a:t>Doel</a:t>
            </a:r>
          </a:p>
          <a:p>
            <a:r>
              <a:rPr lang="nl-NL" sz="2400" b="1" dirty="0"/>
              <a:t>Doelgericht werken</a:t>
            </a:r>
          </a:p>
          <a:p>
            <a:r>
              <a:rPr lang="nl-NL" sz="2400" b="1" dirty="0"/>
              <a:t>Organisatiedoel</a:t>
            </a:r>
          </a:p>
          <a:p>
            <a:r>
              <a:rPr lang="nl-NL" sz="2400" b="1" dirty="0"/>
              <a:t>Persoonlijk doel</a:t>
            </a:r>
          </a:p>
          <a:p>
            <a:r>
              <a:rPr lang="nl-NL" sz="2400" b="1" dirty="0"/>
              <a:t>Procesdoel</a:t>
            </a:r>
          </a:p>
          <a:p>
            <a:r>
              <a:rPr lang="nl-NL" sz="2400" b="1" dirty="0"/>
              <a:t>Productdoel</a:t>
            </a:r>
          </a:p>
        </p:txBody>
      </p:sp>
    </p:spTree>
    <p:extLst>
      <p:ext uri="{BB962C8B-B14F-4D97-AF65-F5344CB8AC3E}">
        <p14:creationId xmlns:p14="http://schemas.microsoft.com/office/powerpoint/2010/main" val="113776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al 1">
            <a:extLst>
              <a:ext uri="{FF2B5EF4-FFF2-40B4-BE49-F238E27FC236}">
                <a16:creationId xmlns:a16="http://schemas.microsoft.com/office/drawing/2014/main" id="{6868494F-CEA1-47F0-9C57-F03D8A483155}"/>
              </a:ext>
            </a:extLst>
          </p:cNvPr>
          <p:cNvSpPr/>
          <p:nvPr/>
        </p:nvSpPr>
        <p:spPr>
          <a:xfrm>
            <a:off x="4263582" y="115222"/>
            <a:ext cx="3789680" cy="20624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Organisatiedoel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652E13D3-CA4F-42AF-9BB8-C899F1E703B0}"/>
              </a:ext>
            </a:extLst>
          </p:cNvPr>
          <p:cNvSpPr/>
          <p:nvPr/>
        </p:nvSpPr>
        <p:spPr>
          <a:xfrm>
            <a:off x="1549400" y="2291196"/>
            <a:ext cx="2103120" cy="13614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A7E1917-E179-4E62-8999-78A0EA07B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675" y="2391062"/>
            <a:ext cx="2115495" cy="1371719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F4214975-49CA-4C58-9188-B4D99AF1E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211" y="2391062"/>
            <a:ext cx="2115495" cy="1371719"/>
          </a:xfrm>
          <a:prstGeom prst="rect">
            <a:avLst/>
          </a:prstGeom>
        </p:spPr>
      </p:pic>
      <p:sp>
        <p:nvSpPr>
          <p:cNvPr id="6" name="Rechthoek 5">
            <a:extLst>
              <a:ext uri="{FF2B5EF4-FFF2-40B4-BE49-F238E27FC236}">
                <a16:creationId xmlns:a16="http://schemas.microsoft.com/office/drawing/2014/main" id="{A573A660-F0E3-4DC4-B76F-D7B4B6218B20}"/>
              </a:ext>
            </a:extLst>
          </p:cNvPr>
          <p:cNvSpPr/>
          <p:nvPr/>
        </p:nvSpPr>
        <p:spPr>
          <a:xfrm>
            <a:off x="5364066" y="2892255"/>
            <a:ext cx="1457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E154AC9-93EC-4737-A157-D79F65A1C5BB}"/>
              </a:ext>
            </a:extLst>
          </p:cNvPr>
          <p:cNvSpPr/>
          <p:nvPr/>
        </p:nvSpPr>
        <p:spPr>
          <a:xfrm>
            <a:off x="9492008" y="2892255"/>
            <a:ext cx="1457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Afdelingsdoel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3CEE3EE-8CE6-48F6-A5C3-29F7DC54EA25}"/>
              </a:ext>
            </a:extLst>
          </p:cNvPr>
          <p:cNvSpPr/>
          <p:nvPr/>
        </p:nvSpPr>
        <p:spPr>
          <a:xfrm>
            <a:off x="8636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EE82D61-C062-43D9-BB51-3CD1F4213E76}"/>
              </a:ext>
            </a:extLst>
          </p:cNvPr>
          <p:cNvSpPr/>
          <p:nvPr/>
        </p:nvSpPr>
        <p:spPr>
          <a:xfrm>
            <a:off x="223174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613AB768-7C4D-42E8-B7A8-72A670050570}"/>
              </a:ext>
            </a:extLst>
          </p:cNvPr>
          <p:cNvSpPr/>
          <p:nvPr/>
        </p:nvSpPr>
        <p:spPr>
          <a:xfrm>
            <a:off x="462997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E4AA1EC0-50E5-4796-828B-727391DA627B}"/>
              </a:ext>
            </a:extLst>
          </p:cNvPr>
          <p:cNvSpPr/>
          <p:nvPr/>
        </p:nvSpPr>
        <p:spPr>
          <a:xfrm>
            <a:off x="648465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325953BC-ADB1-4EC9-A9F7-9DE1578F1AED}"/>
              </a:ext>
            </a:extLst>
          </p:cNvPr>
          <p:cNvSpPr/>
          <p:nvPr/>
        </p:nvSpPr>
        <p:spPr>
          <a:xfrm>
            <a:off x="8497215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B540D015-9C63-4C93-B811-5CD6093966EF}"/>
              </a:ext>
            </a:extLst>
          </p:cNvPr>
          <p:cNvSpPr/>
          <p:nvPr/>
        </p:nvSpPr>
        <p:spPr>
          <a:xfrm>
            <a:off x="10509780" y="4214789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5B79DA3D-2A62-4628-A9B1-8FB98AA41422}"/>
              </a:ext>
            </a:extLst>
          </p:cNvPr>
          <p:cNvSpPr/>
          <p:nvPr/>
        </p:nvSpPr>
        <p:spPr>
          <a:xfrm>
            <a:off x="8229600" y="5799868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16263E17-3577-41EE-8F83-224FFCE86691}"/>
              </a:ext>
            </a:extLst>
          </p:cNvPr>
          <p:cNvSpPr/>
          <p:nvPr/>
        </p:nvSpPr>
        <p:spPr>
          <a:xfrm>
            <a:off x="6484650" y="5799868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4963C460-C480-42CB-8AE0-C399D52F1067}"/>
              </a:ext>
            </a:extLst>
          </p:cNvPr>
          <p:cNvSpPr/>
          <p:nvPr/>
        </p:nvSpPr>
        <p:spPr>
          <a:xfrm>
            <a:off x="4629975" y="5801360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>
                <a:solidFill>
                  <a:schemeClr val="tx1"/>
                </a:solidFill>
              </a:rPr>
              <a:t>Individueel doel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0AB3DA42-F2A1-4500-A359-10B400D90ADB}"/>
              </a:ext>
            </a:extLst>
          </p:cNvPr>
          <p:cNvSpPr/>
          <p:nvPr/>
        </p:nvSpPr>
        <p:spPr>
          <a:xfrm>
            <a:off x="2963265" y="5821680"/>
            <a:ext cx="1463040" cy="8229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Individueel doel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43DB645-838C-4486-972D-9509D8A64E38}"/>
              </a:ext>
            </a:extLst>
          </p:cNvPr>
          <p:cNvSpPr txBox="1"/>
          <p:nvPr/>
        </p:nvSpPr>
        <p:spPr>
          <a:xfrm>
            <a:off x="184565" y="4411306"/>
            <a:ext cx="1266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A166BECF-3BB9-4426-ABEF-5732969A4E51}"/>
              </a:ext>
            </a:extLst>
          </p:cNvPr>
          <p:cNvSpPr/>
          <p:nvPr/>
        </p:nvSpPr>
        <p:spPr>
          <a:xfrm>
            <a:off x="2385891" y="4446501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DBA084BA-A3D1-4B57-8A1F-CBA414D1728E}"/>
              </a:ext>
            </a:extLst>
          </p:cNvPr>
          <p:cNvSpPr/>
          <p:nvPr/>
        </p:nvSpPr>
        <p:spPr>
          <a:xfrm>
            <a:off x="4728180" y="4446501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3" name="Rechthoek 22">
            <a:extLst>
              <a:ext uri="{FF2B5EF4-FFF2-40B4-BE49-F238E27FC236}">
                <a16:creationId xmlns:a16="http://schemas.microsoft.com/office/drawing/2014/main" id="{8EE71DB4-1ACA-4B07-94A0-369AE3DA1A6C}"/>
              </a:ext>
            </a:extLst>
          </p:cNvPr>
          <p:cNvSpPr/>
          <p:nvPr/>
        </p:nvSpPr>
        <p:spPr>
          <a:xfrm>
            <a:off x="6558165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3756695D-1D92-44E2-AB2C-2C7049AFBEB1}"/>
              </a:ext>
            </a:extLst>
          </p:cNvPr>
          <p:cNvSpPr/>
          <p:nvPr/>
        </p:nvSpPr>
        <p:spPr>
          <a:xfrm>
            <a:off x="8646497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D427348F-F198-42FA-9CF1-CEF10CB3AC3E}"/>
              </a:ext>
            </a:extLst>
          </p:cNvPr>
          <p:cNvSpPr/>
          <p:nvPr/>
        </p:nvSpPr>
        <p:spPr>
          <a:xfrm>
            <a:off x="10607985" y="4411992"/>
            <a:ext cx="1266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Groepsdoel</a:t>
            </a:r>
          </a:p>
        </p:txBody>
      </p:sp>
      <p:cxnSp>
        <p:nvCxnSpPr>
          <p:cNvPr id="28" name="Rechte verbindingslijn met pijl 27">
            <a:extLst>
              <a:ext uri="{FF2B5EF4-FFF2-40B4-BE49-F238E27FC236}">
                <a16:creationId xmlns:a16="http://schemas.microsoft.com/office/drawing/2014/main" id="{F99D18A0-A10D-4969-AED5-0B5FAF5CA7EF}"/>
              </a:ext>
            </a:extLst>
          </p:cNvPr>
          <p:cNvCxnSpPr>
            <a:cxnSpLocks/>
            <a:stCxn id="2" idx="3"/>
            <a:endCxn id="3" idx="7"/>
          </p:cNvCxnSpPr>
          <p:nvPr/>
        </p:nvCxnSpPr>
        <p:spPr>
          <a:xfrm flipH="1">
            <a:off x="3344525" y="1875659"/>
            <a:ext cx="1474043" cy="614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DC9D70FC-9244-40EF-830B-E7E89377E0C1}"/>
              </a:ext>
            </a:extLst>
          </p:cNvPr>
          <p:cNvCxnSpPr>
            <a:stCxn id="2" idx="4"/>
            <a:endCxn id="4" idx="0"/>
          </p:cNvCxnSpPr>
          <p:nvPr/>
        </p:nvCxnSpPr>
        <p:spPr>
          <a:xfrm>
            <a:off x="6158422" y="2177702"/>
            <a:ext cx="1" cy="213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74713CF3-1E91-4D19-B952-B36012B28761}"/>
              </a:ext>
            </a:extLst>
          </p:cNvPr>
          <p:cNvCxnSpPr>
            <a:stCxn id="2" idx="5"/>
          </p:cNvCxnSpPr>
          <p:nvPr/>
        </p:nvCxnSpPr>
        <p:spPr>
          <a:xfrm>
            <a:off x="7498276" y="1875659"/>
            <a:ext cx="1899724" cy="803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10DA7FF6-79FB-4C9F-9195-9B244F4CB561}"/>
              </a:ext>
            </a:extLst>
          </p:cNvPr>
          <p:cNvCxnSpPr>
            <a:stCxn id="3" idx="4"/>
            <a:endCxn id="10" idx="0"/>
          </p:cNvCxnSpPr>
          <p:nvPr/>
        </p:nvCxnSpPr>
        <p:spPr>
          <a:xfrm>
            <a:off x="2600960" y="3652636"/>
            <a:ext cx="362305" cy="562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BE6ECF59-6D77-422F-9A86-B0BE01B58BD1}"/>
              </a:ext>
            </a:extLst>
          </p:cNvPr>
          <p:cNvCxnSpPr>
            <a:stCxn id="3" idx="4"/>
          </p:cNvCxnSpPr>
          <p:nvPr/>
        </p:nvCxnSpPr>
        <p:spPr>
          <a:xfrm flipH="1">
            <a:off x="1093485" y="3652636"/>
            <a:ext cx="1507475" cy="571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828886CC-3952-4D03-B2E4-EB426EB5171B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5608320" y="3762781"/>
            <a:ext cx="550103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E0245C88-7326-42D5-90A7-1A637FBC24F8}"/>
              </a:ext>
            </a:extLst>
          </p:cNvPr>
          <p:cNvCxnSpPr>
            <a:stCxn id="4" idx="2"/>
            <a:endCxn id="12" idx="1"/>
          </p:cNvCxnSpPr>
          <p:nvPr/>
        </p:nvCxnSpPr>
        <p:spPr>
          <a:xfrm>
            <a:off x="6158423" y="3762781"/>
            <a:ext cx="540484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3702F61A-4874-4991-99F0-B3A5834D0BFF}"/>
              </a:ext>
            </a:extLst>
          </p:cNvPr>
          <p:cNvCxnSpPr>
            <a:stCxn id="5" idx="2"/>
            <a:endCxn id="13" idx="7"/>
          </p:cNvCxnSpPr>
          <p:nvPr/>
        </p:nvCxnSpPr>
        <p:spPr>
          <a:xfrm flipH="1">
            <a:off x="9745998" y="3762781"/>
            <a:ext cx="474961" cy="572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2F44AC31-4608-4312-AAE8-15931DC037FC}"/>
              </a:ext>
            </a:extLst>
          </p:cNvPr>
          <p:cNvCxnSpPr>
            <a:stCxn id="5" idx="2"/>
          </p:cNvCxnSpPr>
          <p:nvPr/>
        </p:nvCxnSpPr>
        <p:spPr>
          <a:xfrm>
            <a:off x="10220959" y="3762781"/>
            <a:ext cx="508001" cy="64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32FE207E-C72F-440A-9F82-526107F6ABEC}"/>
              </a:ext>
            </a:extLst>
          </p:cNvPr>
          <p:cNvCxnSpPr>
            <a:stCxn id="11" idx="4"/>
          </p:cNvCxnSpPr>
          <p:nvPr/>
        </p:nvCxnSpPr>
        <p:spPr>
          <a:xfrm flipH="1">
            <a:off x="3955489" y="5037749"/>
            <a:ext cx="1406006" cy="783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FAA07579-5FBC-485C-B72C-9A23FAEE0FF8}"/>
              </a:ext>
            </a:extLst>
          </p:cNvPr>
          <p:cNvCxnSpPr>
            <a:stCxn id="11" idx="4"/>
            <a:endCxn id="18" idx="0"/>
          </p:cNvCxnSpPr>
          <p:nvPr/>
        </p:nvCxnSpPr>
        <p:spPr>
          <a:xfrm>
            <a:off x="5361495" y="5037749"/>
            <a:ext cx="0" cy="763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met pijl 51">
            <a:extLst>
              <a:ext uri="{FF2B5EF4-FFF2-40B4-BE49-F238E27FC236}">
                <a16:creationId xmlns:a16="http://schemas.microsoft.com/office/drawing/2014/main" id="{E01BC308-6294-4CF0-8315-22E56075A9F4}"/>
              </a:ext>
            </a:extLst>
          </p:cNvPr>
          <p:cNvCxnSpPr>
            <a:cxnSpLocks/>
            <a:stCxn id="12" idx="4"/>
          </p:cNvCxnSpPr>
          <p:nvPr/>
        </p:nvCxnSpPr>
        <p:spPr>
          <a:xfrm>
            <a:off x="7216170" y="5037749"/>
            <a:ext cx="38070" cy="1190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met pijl 54">
            <a:extLst>
              <a:ext uri="{FF2B5EF4-FFF2-40B4-BE49-F238E27FC236}">
                <a16:creationId xmlns:a16="http://schemas.microsoft.com/office/drawing/2014/main" id="{594DF644-48FB-451F-A115-86EC6996B824}"/>
              </a:ext>
            </a:extLst>
          </p:cNvPr>
          <p:cNvCxnSpPr>
            <a:stCxn id="12" idx="4"/>
          </p:cNvCxnSpPr>
          <p:nvPr/>
        </p:nvCxnSpPr>
        <p:spPr>
          <a:xfrm>
            <a:off x="7216170" y="5037749"/>
            <a:ext cx="1358870" cy="783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82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05FDC421-DCDA-47D4-9258-1D89E39AE0BF}"/>
              </a:ext>
            </a:extLst>
          </p:cNvPr>
          <p:cNvSpPr/>
          <p:nvPr/>
        </p:nvSpPr>
        <p:spPr>
          <a:xfrm>
            <a:off x="929001" y="518775"/>
            <a:ext cx="33236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Opdrachtje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292344-DB15-4C20-8B75-A9E5C4B0507E}"/>
              </a:ext>
            </a:extLst>
          </p:cNvPr>
          <p:cNvSpPr txBox="1"/>
          <p:nvPr/>
        </p:nvSpPr>
        <p:spPr>
          <a:xfrm>
            <a:off x="1290320" y="1778000"/>
            <a:ext cx="4933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Welke tekst hoort bij welk doel?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E055B40-C688-400A-B767-EAF6E4A5872C}"/>
              </a:ext>
            </a:extLst>
          </p:cNvPr>
          <p:cNvSpPr txBox="1"/>
          <p:nvPr/>
        </p:nvSpPr>
        <p:spPr>
          <a:xfrm>
            <a:off x="1412240" y="2794000"/>
            <a:ext cx="8441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  </a:t>
            </a:r>
            <a:r>
              <a:rPr lang="nl-NL" dirty="0" err="1"/>
              <a:t>Camilla</a:t>
            </a:r>
            <a:r>
              <a:rPr lang="nl-NL" dirty="0"/>
              <a:t> kan aan het einde van de les met herhaald optellen de tafel van 4 opschrijven.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251412A-97AB-4F3D-9631-8270729CEE6A}"/>
              </a:ext>
            </a:extLst>
          </p:cNvPr>
          <p:cNvSpPr txBox="1"/>
          <p:nvPr/>
        </p:nvSpPr>
        <p:spPr>
          <a:xfrm>
            <a:off x="1412240" y="3429000"/>
            <a:ext cx="10021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2. In de onderbouw van OBS de Meander streven we naar een logopedische screening van alle leerlingen</a:t>
            </a:r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E4E6F7F-5751-423A-B765-C3B8CE0D6865}"/>
              </a:ext>
            </a:extLst>
          </p:cNvPr>
          <p:cNvSpPr txBox="1"/>
          <p:nvPr/>
        </p:nvSpPr>
        <p:spPr>
          <a:xfrm>
            <a:off x="1412240" y="4156333"/>
            <a:ext cx="8756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3. De leerlingen uit groep 8 weten wat procent betekent en kunnen percentages uitrekenen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9F3A760-136D-4EBE-A5CC-B899C69833DA}"/>
              </a:ext>
            </a:extLst>
          </p:cNvPr>
          <p:cNvSpPr txBox="1"/>
          <p:nvPr/>
        </p:nvSpPr>
        <p:spPr>
          <a:xfrm>
            <a:off x="1412240" y="4826000"/>
            <a:ext cx="804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4. OBS de Meander heeft eind 2021 samen met ouders een natuurplein gerealiseerd</a:t>
            </a:r>
          </a:p>
        </p:txBody>
      </p:sp>
    </p:spTree>
    <p:extLst>
      <p:ext uri="{BB962C8B-B14F-4D97-AF65-F5344CB8AC3E}">
        <p14:creationId xmlns:p14="http://schemas.microsoft.com/office/powerpoint/2010/main" val="28108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xplosie: 8 punten 2">
            <a:extLst>
              <a:ext uri="{FF2B5EF4-FFF2-40B4-BE49-F238E27FC236}">
                <a16:creationId xmlns:a16="http://schemas.microsoft.com/office/drawing/2014/main" id="{C3AE72FD-E8C7-48F5-97FD-CC4DD98E3E35}"/>
              </a:ext>
            </a:extLst>
          </p:cNvPr>
          <p:cNvSpPr/>
          <p:nvPr/>
        </p:nvSpPr>
        <p:spPr>
          <a:xfrm>
            <a:off x="3749040" y="1452880"/>
            <a:ext cx="3627120" cy="3637280"/>
          </a:xfrm>
          <a:prstGeom prst="irregularSeal1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E6944AE-3D14-4DA4-A2FD-A431E23EA700}"/>
              </a:ext>
            </a:extLst>
          </p:cNvPr>
          <p:cNvSpPr txBox="1"/>
          <p:nvPr/>
        </p:nvSpPr>
        <p:spPr>
          <a:xfrm>
            <a:off x="4496506" y="2856021"/>
            <a:ext cx="21321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Soorten Doelen</a:t>
            </a:r>
          </a:p>
          <a:p>
            <a:endParaRPr lang="nl-NL" sz="24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D870ECA2-02AF-4905-8AA2-37BD4D448E31}"/>
              </a:ext>
            </a:extLst>
          </p:cNvPr>
          <p:cNvSpPr txBox="1"/>
          <p:nvPr/>
        </p:nvSpPr>
        <p:spPr>
          <a:xfrm>
            <a:off x="7463387" y="1083548"/>
            <a:ext cx="2630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Persoonlijke doelen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B98652D-5FC2-430D-A09B-1C0DA73FBCE8}"/>
              </a:ext>
            </a:extLst>
          </p:cNvPr>
          <p:cNvSpPr txBox="1"/>
          <p:nvPr/>
        </p:nvSpPr>
        <p:spPr>
          <a:xfrm>
            <a:off x="8473440" y="3613666"/>
            <a:ext cx="2706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Korte termijndoelen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AB352B6-79AA-4D98-B5C7-28CE73D88BD8}"/>
              </a:ext>
            </a:extLst>
          </p:cNvPr>
          <p:cNvSpPr txBox="1"/>
          <p:nvPr/>
        </p:nvSpPr>
        <p:spPr>
          <a:xfrm>
            <a:off x="6314619" y="5422399"/>
            <a:ext cx="2764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Lange termijndoelen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AE456BF-B6C3-4594-9B24-551D01E012B1}"/>
              </a:ext>
            </a:extLst>
          </p:cNvPr>
          <p:cNvSpPr txBox="1"/>
          <p:nvPr/>
        </p:nvSpPr>
        <p:spPr>
          <a:xfrm>
            <a:off x="1402080" y="5090160"/>
            <a:ext cx="1875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Procesdoelen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E71787A-CB43-41B5-B8B8-94CBE0E419ED}"/>
              </a:ext>
            </a:extLst>
          </p:cNvPr>
          <p:cNvSpPr txBox="1"/>
          <p:nvPr/>
        </p:nvSpPr>
        <p:spPr>
          <a:xfrm>
            <a:off x="617185" y="3244334"/>
            <a:ext cx="2024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Productdoelen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05E37F1-90C2-4157-BB75-6604B6F792BB}"/>
              </a:ext>
            </a:extLst>
          </p:cNvPr>
          <p:cNvSpPr txBox="1"/>
          <p:nvPr/>
        </p:nvSpPr>
        <p:spPr>
          <a:xfrm>
            <a:off x="1719614" y="944880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Organisatiedoelen</a:t>
            </a:r>
          </a:p>
        </p:txBody>
      </p:sp>
    </p:spTree>
    <p:extLst>
      <p:ext uri="{BB962C8B-B14F-4D97-AF65-F5344CB8AC3E}">
        <p14:creationId xmlns:p14="http://schemas.microsoft.com/office/powerpoint/2010/main" val="2106652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36AEB6E-A638-40CB-B535-3F3CFD402F5C}"/>
              </a:ext>
            </a:extLst>
          </p:cNvPr>
          <p:cNvSpPr txBox="1"/>
          <p:nvPr/>
        </p:nvSpPr>
        <p:spPr>
          <a:xfrm>
            <a:off x="274320" y="487025"/>
            <a:ext cx="1009398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Persoonlijk doel</a:t>
            </a:r>
          </a:p>
          <a:p>
            <a:r>
              <a:rPr lang="nl-NL" sz="2400" dirty="0"/>
              <a:t>Hierin staat wat een leerling uiteindelijk wil/kan bereiken</a:t>
            </a:r>
          </a:p>
          <a:p>
            <a:r>
              <a:rPr lang="nl-NL" sz="2400" dirty="0"/>
              <a:t>Dit wordt met het kind en in samenspraak met de ouders vastgesteld</a:t>
            </a:r>
          </a:p>
          <a:p>
            <a:r>
              <a:rPr lang="nl-NL" sz="2400" dirty="0"/>
              <a:t>Bijvoorbeeld: Keesje vraagt om hulp aan de leerkracht op eigen </a:t>
            </a:r>
            <a:r>
              <a:rPr lang="nl-NL" sz="2400" dirty="0" err="1"/>
              <a:t>inititiatief</a:t>
            </a:r>
            <a:endParaRPr lang="nl-NL" sz="2400" dirty="0"/>
          </a:p>
          <a:p>
            <a:endParaRPr lang="nl-NL" sz="2400" dirty="0"/>
          </a:p>
          <a:p>
            <a:r>
              <a:rPr lang="nl-NL" sz="2400" b="1" dirty="0"/>
              <a:t>Korte termijndoel</a:t>
            </a:r>
            <a:br>
              <a:rPr lang="nl-NL" sz="2400" b="1" dirty="0"/>
            </a:br>
            <a:r>
              <a:rPr lang="nl-NL" sz="2400" dirty="0"/>
              <a:t>Doel voor de komende week/maand</a:t>
            </a:r>
          </a:p>
          <a:p>
            <a:r>
              <a:rPr lang="nl-NL" sz="2400" dirty="0"/>
              <a:t>Bijvoorbeeld: Keesje geeft op een vraag van de leerkracht aan of hij wel of geen</a:t>
            </a:r>
          </a:p>
          <a:p>
            <a:r>
              <a:rPr lang="nl-NL" sz="2400" dirty="0"/>
              <a:t>hulp nodig heeft</a:t>
            </a:r>
          </a:p>
          <a:p>
            <a:endParaRPr lang="nl-NL" sz="2400" b="1" dirty="0"/>
          </a:p>
          <a:p>
            <a:r>
              <a:rPr lang="nl-NL" sz="2400" b="1" dirty="0"/>
              <a:t>Lange termijndoel</a:t>
            </a:r>
            <a:br>
              <a:rPr lang="nl-NL" sz="2400" b="1" dirty="0"/>
            </a:br>
            <a:r>
              <a:rPr lang="nl-NL" sz="2400" dirty="0"/>
              <a:t>Doel voor bijv. het einde van een schooljaar, of het einde van een periode</a:t>
            </a:r>
          </a:p>
          <a:p>
            <a:r>
              <a:rPr lang="nl-NL" sz="2400" dirty="0"/>
              <a:t>in een behandeltraject (einde basisschool)</a:t>
            </a:r>
          </a:p>
          <a:p>
            <a:r>
              <a:rPr lang="nl-NL" sz="2400" dirty="0"/>
              <a:t>Bijvoorbeeld: Keesje kan zelfstandig werken</a:t>
            </a:r>
          </a:p>
        </p:txBody>
      </p:sp>
    </p:spTree>
    <p:extLst>
      <p:ext uri="{BB962C8B-B14F-4D97-AF65-F5344CB8AC3E}">
        <p14:creationId xmlns:p14="http://schemas.microsoft.com/office/powerpoint/2010/main" val="3461274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3F3E7F5-91B9-4FF5-BCCF-8EF5AB9ECB00}"/>
              </a:ext>
            </a:extLst>
          </p:cNvPr>
          <p:cNvSpPr txBox="1"/>
          <p:nvPr/>
        </p:nvSpPr>
        <p:spPr>
          <a:xfrm>
            <a:off x="1041400" y="1012954"/>
            <a:ext cx="935358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Productdoel: wat moet het resultaat zijn van de activiteiten?</a:t>
            </a:r>
          </a:p>
          <a:p>
            <a:r>
              <a:rPr lang="nl-NL" sz="2800" dirty="0"/>
              <a:t>Dit gaat over het resultaat dat bereikt moet worden</a:t>
            </a:r>
          </a:p>
          <a:p>
            <a:endParaRPr lang="nl-NL" sz="2800" i="1" dirty="0"/>
          </a:p>
          <a:p>
            <a:r>
              <a:rPr lang="nl-NL" sz="2800" i="1" dirty="0"/>
              <a:t>Bijvoorbeeld: Keesje is zindelijk</a:t>
            </a:r>
          </a:p>
          <a:p>
            <a:endParaRPr lang="nl-NL" sz="2800" dirty="0"/>
          </a:p>
          <a:p>
            <a:r>
              <a:rPr lang="nl-NL" sz="2800" b="1" dirty="0"/>
              <a:t>Procesdoel: hoe is er gewerkt?</a:t>
            </a:r>
          </a:p>
          <a:p>
            <a:r>
              <a:rPr lang="nl-NL" sz="2800" dirty="0"/>
              <a:t>Dit gaat over hoe een activiteit plaatsvindt. Dit gaat vaak over</a:t>
            </a:r>
          </a:p>
          <a:p>
            <a:r>
              <a:rPr lang="nl-NL" sz="2800" dirty="0"/>
              <a:t>Dingen als samenwerking, overleg</a:t>
            </a:r>
          </a:p>
          <a:p>
            <a:endParaRPr lang="nl-NL" sz="2800" dirty="0"/>
          </a:p>
          <a:p>
            <a:r>
              <a:rPr lang="nl-NL" sz="2800" i="1" dirty="0"/>
              <a:t>Bijvoorbeeld: Keesje kan samenwerken met medeleerlingen in</a:t>
            </a:r>
          </a:p>
          <a:p>
            <a:r>
              <a:rPr lang="nl-NL" sz="2800" i="1" dirty="0"/>
              <a:t>Een gestructureerde groepsopdracht met maximaal 4 personen</a:t>
            </a:r>
          </a:p>
        </p:txBody>
      </p:sp>
    </p:spTree>
    <p:extLst>
      <p:ext uri="{BB962C8B-B14F-4D97-AF65-F5344CB8AC3E}">
        <p14:creationId xmlns:p14="http://schemas.microsoft.com/office/powerpoint/2010/main" val="399561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0AB3C53B-A9A1-45F7-8FEE-6F9CEABBE7F0}"/>
              </a:ext>
            </a:extLst>
          </p:cNvPr>
          <p:cNvSpPr/>
          <p:nvPr/>
        </p:nvSpPr>
        <p:spPr>
          <a:xfrm>
            <a:off x="6094105" y="802955"/>
            <a:ext cx="4977976" cy="1454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0" cap="none" spc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Weet je alles nog?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Tips to remember - Harvard Health">
            <a:extLst>
              <a:ext uri="{FF2B5EF4-FFF2-40B4-BE49-F238E27FC236}">
                <a16:creationId xmlns:a16="http://schemas.microsoft.com/office/drawing/2014/main" id="{CE8C05FA-AC3E-4EE9-8631-3DCABF1ABC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4" r="21801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E2D4395-70A7-4450-B4EB-BEEA044C3E99}"/>
              </a:ext>
            </a:extLst>
          </p:cNvPr>
          <p:cNvSpPr txBox="1"/>
          <p:nvPr/>
        </p:nvSpPr>
        <p:spPr>
          <a:xfrm>
            <a:off x="5856455" y="802955"/>
            <a:ext cx="6093966" cy="45327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0000"/>
                </a:solidFill>
              </a:rPr>
              <a:t>Spel</a:t>
            </a:r>
            <a:endParaRPr lang="en-US" sz="2000" b="1" dirty="0">
              <a:solidFill>
                <a:srgbClr val="000000"/>
              </a:solidFill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0000"/>
                </a:solidFill>
              </a:rPr>
              <a:t>Gebruik</a:t>
            </a:r>
            <a:r>
              <a:rPr lang="en-US" sz="2000" b="1" dirty="0">
                <a:solidFill>
                  <a:srgbClr val="000000"/>
                </a:solidFill>
              </a:rPr>
              <a:t> de </a:t>
            </a:r>
            <a:r>
              <a:rPr lang="en-US" sz="2000" b="1" dirty="0" err="1">
                <a:solidFill>
                  <a:srgbClr val="000000"/>
                </a:solidFill>
              </a:rPr>
              <a:t>leervragen</a:t>
            </a:r>
            <a:r>
              <a:rPr lang="en-US" sz="2000" b="1" dirty="0">
                <a:solidFill>
                  <a:srgbClr val="000000"/>
                </a:solidFill>
              </a:rPr>
              <a:t> in de </a:t>
            </a:r>
            <a:r>
              <a:rPr lang="en-US" sz="2000" b="1" dirty="0" err="1">
                <a:solidFill>
                  <a:srgbClr val="000000"/>
                </a:solidFill>
              </a:rPr>
              <a:t>wikiwijs</a:t>
            </a:r>
            <a:r>
              <a:rPr lang="en-US" sz="2000" b="1" dirty="0">
                <a:solidFill>
                  <a:srgbClr val="000000"/>
                </a:solidFill>
              </a:rPr>
              <a:t> om </a:t>
            </a:r>
            <a:r>
              <a:rPr lang="en-US" sz="2000" b="1" dirty="0" err="1">
                <a:solidFill>
                  <a:srgbClr val="000000"/>
                </a:solidFill>
              </a:rPr>
              <a:t>te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checken</a:t>
            </a:r>
            <a:r>
              <a:rPr lang="en-US" sz="2000" b="1" dirty="0">
                <a:solidFill>
                  <a:srgbClr val="000000"/>
                </a:solidFill>
              </a:rPr>
              <a:t> of je </a:t>
            </a:r>
            <a:r>
              <a:rPr lang="en-US" sz="2000" b="1" dirty="0" err="1">
                <a:solidFill>
                  <a:srgbClr val="000000"/>
                </a:solidFill>
              </a:rPr>
              <a:t>alles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nog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weet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41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25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hthoek 2">
            <a:extLst>
              <a:ext uri="{FF2B5EF4-FFF2-40B4-BE49-F238E27FC236}">
                <a16:creationId xmlns:a16="http://schemas.microsoft.com/office/drawing/2014/main" id="{92531668-97D9-4F15-9983-2A00ADD271C3}"/>
              </a:ext>
            </a:extLst>
          </p:cNvPr>
          <p:cNvSpPr/>
          <p:nvPr/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0" cap="none" spc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Inleveropdracht les 5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CF7990DF-5D95-49B1-9333-A64FB7DD6D0E}"/>
              </a:ext>
            </a:extLst>
          </p:cNvPr>
          <p:cNvSpPr/>
          <p:nvPr/>
        </p:nvSpPr>
        <p:spPr>
          <a:xfrm>
            <a:off x="728797" y="2708406"/>
            <a:ext cx="4834394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spcAft>
                <a:spcPts val="600"/>
              </a:spcAft>
            </a:pPr>
            <a:endParaRPr lang="en-US" sz="4000" dirty="0"/>
          </a:p>
          <a:p>
            <a:pPr lvl="0">
              <a:lnSpc>
                <a:spcPct val="90000"/>
              </a:lnSpc>
              <a:spcAft>
                <a:spcPts val="600"/>
              </a:spcAft>
            </a:pPr>
            <a:r>
              <a:rPr lang="en-US" sz="4000" dirty="0"/>
              <a:t>Maak de </a:t>
            </a:r>
            <a:r>
              <a:rPr lang="en-US" sz="4000" dirty="0" err="1"/>
              <a:t>opdracht</a:t>
            </a:r>
            <a:r>
              <a:rPr lang="en-US" sz="4000" dirty="0"/>
              <a:t> ‘het </a:t>
            </a:r>
            <a:r>
              <a:rPr lang="en-US" sz="4000" dirty="0" err="1"/>
              <a:t>hapje</a:t>
            </a:r>
            <a:r>
              <a:rPr lang="en-US" sz="4000" dirty="0"/>
              <a:t> van </a:t>
            </a:r>
            <a:r>
              <a:rPr lang="en-US" sz="4000" dirty="0" err="1"/>
              <a:t>thuis</a:t>
            </a:r>
            <a:r>
              <a:rPr lang="en-US" sz="4000" dirty="0"/>
              <a:t>’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4D4B17C-146A-47CD-AD70-8A86E84001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1" r="21278" b="1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80670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</Words>
  <Application>Microsoft Office PowerPoint</Application>
  <PresentationFormat>Breedbeeld</PresentationFormat>
  <Paragraphs>70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</cp:revision>
  <dcterms:created xsi:type="dcterms:W3CDTF">2021-04-08T08:00:30Z</dcterms:created>
  <dcterms:modified xsi:type="dcterms:W3CDTF">2021-04-08T08:00:49Z</dcterms:modified>
</cp:coreProperties>
</file>